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6" r:id="rId2"/>
    <p:sldId id="263" r:id="rId3"/>
    <p:sldId id="257" r:id="rId4"/>
    <p:sldId id="259" r:id="rId5"/>
    <p:sldId id="262" r:id="rId6"/>
    <p:sldId id="270" r:id="rId7"/>
    <p:sldId id="268" r:id="rId8"/>
    <p:sldId id="269" r:id="rId9"/>
    <p:sldId id="266" r:id="rId10"/>
    <p:sldId id="271" r:id="rId11"/>
    <p:sldId id="265" r:id="rId12"/>
    <p:sldId id="272" r:id="rId13"/>
    <p:sldId id="267" r:id="rId14"/>
    <p:sldId id="264" r:id="rId15"/>
    <p:sldId id="27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7" autoAdjust="0"/>
    <p:restoredTop sz="94228" autoAdjust="0"/>
  </p:normalViewPr>
  <p:slideViewPr>
    <p:cSldViewPr snapToGrid="0">
      <p:cViewPr>
        <p:scale>
          <a:sx n="96" d="100"/>
          <a:sy n="96" d="100"/>
        </p:scale>
        <p:origin x="48" y="-9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CE4EC2-109E-4080-8D60-17C9305B748A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5D2EBF-5A7E-4F8E-93C7-254A72147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3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Utah and Tennessee does not allow e bikes on sidewalks but allows them on bike paths; Washington allows E1 and E2 on bike paths; Illinois does not allow e bikes on sidewalks; Az, MN and DE allows them on sidewalks and bike paths; </a:t>
            </a:r>
            <a:r>
              <a:rPr lang="en-US" dirty="0" err="1"/>
              <a:t>Connecticu</a:t>
            </a:r>
            <a:r>
              <a:rPr lang="en-US" dirty="0"/>
              <a:t>, MA does not allow them in sidewalks and bike paths;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D2EBF-5A7E-4F8E-93C7-254A72147B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74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Consumer Product Safety Commission (CPSC) Regulation – electric motor less than 750 watts (1 HP) and max speed of less than 20 mph for a 170 </a:t>
            </a:r>
            <a:r>
              <a:rPr lang="en-US" dirty="0" err="1"/>
              <a:t>lb</a:t>
            </a:r>
            <a:r>
              <a:rPr lang="en-US" dirty="0"/>
              <a:t> </a:t>
            </a:r>
            <a:r>
              <a:rPr lang="en-US" dirty="0" smtClean="0"/>
              <a:t>rider</a:t>
            </a:r>
          </a:p>
          <a:p>
            <a:r>
              <a:rPr lang="en-US" dirty="0" smtClean="0"/>
              <a:t>Meets manufacturing requirements under the Consumer Product</a:t>
            </a:r>
            <a:r>
              <a:rPr lang="en-US" baseline="0" dirty="0" smtClean="0"/>
              <a:t> </a:t>
            </a:r>
            <a:r>
              <a:rPr lang="en-US" dirty="0" smtClean="0"/>
              <a:t>Safety Act as opposed to manufacturing</a:t>
            </a:r>
            <a:r>
              <a:rPr lang="en-US" baseline="0" dirty="0" smtClean="0"/>
              <a:t> </a:t>
            </a:r>
            <a:r>
              <a:rPr lang="en-US" dirty="0" smtClean="0"/>
              <a:t>equipment</a:t>
            </a:r>
            <a:r>
              <a:rPr lang="en-US" baseline="0" dirty="0" smtClean="0"/>
              <a:t> </a:t>
            </a:r>
            <a:r>
              <a:rPr lang="en-US" dirty="0" smtClean="0"/>
              <a:t>requirements under motor vehicle safety 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D2EBF-5A7E-4F8E-93C7-254A72147B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81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Backed by venture capital from Uber, Sequoia Capital and Alphabet Inc.</a:t>
            </a:r>
          </a:p>
          <a:p>
            <a:r>
              <a:rPr lang="en-US" dirty="0"/>
              <a:t>Cambridge/LA/Nashville/Washington DC/Reno/</a:t>
            </a:r>
            <a:r>
              <a:rPr lang="en-US" dirty="0" err="1"/>
              <a:t>Indianpolis</a:t>
            </a:r>
            <a:r>
              <a:rPr lang="en-US" dirty="0"/>
              <a:t>/Scottsdale/Fresno/Austin/Denver/Milwaukee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D2EBF-5A7E-4F8E-93C7-254A72147B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77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Result of the </a:t>
            </a:r>
            <a:r>
              <a:rPr lang="en-US"/>
              <a:t>gig economy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D2EBF-5A7E-4F8E-93C7-254A72147B2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540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August 28 initial expiration date</a:t>
            </a:r>
          </a:p>
          <a:p>
            <a:r>
              <a:rPr lang="en-US" dirty="0"/>
              <a:t>Ponce De Leon/Miracle Mile/</a:t>
            </a:r>
            <a:r>
              <a:rPr lang="en-US" dirty="0" err="1"/>
              <a:t>Girals</a:t>
            </a:r>
            <a:r>
              <a:rPr lang="en-US" dirty="0"/>
              <a:t> Plaza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D2EBF-5A7E-4F8E-93C7-254A72147B2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13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Populus</a:t>
            </a:r>
            <a:r>
              <a:rPr lang="en-US" dirty="0"/>
              <a:t> conducted study based on a representative sample in May and June 2018 of over 7,000 people across 11 US cities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D2EBF-5A7E-4F8E-93C7-254A72147B2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148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senate.gov/Laws/Statutes/2018/316.00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lsenate.gov/Laws/Statutes/2018/316.21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D0DF1A-E383-47FF-B83F-A1F6A86791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8147" y="2425958"/>
            <a:ext cx="6221929" cy="1502229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Bpcc</a:t>
            </a:r>
            <a:r>
              <a:rPr lang="en-US" dirty="0"/>
              <a:t> meeting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B55D3FA-F5BA-46DA-B813-4988AE97D2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0449" y="3181394"/>
            <a:ext cx="6400800" cy="1947333"/>
          </a:xfrm>
        </p:spPr>
        <p:txBody>
          <a:bodyPr/>
          <a:lstStyle/>
          <a:p>
            <a:r>
              <a:rPr lang="en-US" dirty="0"/>
              <a:t>                  September 25, 2018</a:t>
            </a:r>
          </a:p>
        </p:txBody>
      </p:sp>
    </p:spTree>
    <p:extLst>
      <p:ext uri="{BB962C8B-B14F-4D97-AF65-F5344CB8AC3E}">
        <p14:creationId xmlns:p14="http://schemas.microsoft.com/office/powerpoint/2010/main" val="100327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CC8296D-492B-4C34-AF00-3E0949FC18B7}"/>
              </a:ext>
            </a:extLst>
          </p:cNvPr>
          <p:cNvSpPr/>
          <p:nvPr/>
        </p:nvSpPr>
        <p:spPr>
          <a:xfrm>
            <a:off x="0" y="849085"/>
            <a:ext cx="849832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BUSINESS MODEL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 E Scooter Shared Mobility companies cover 100% of equipment, marketing, and operation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Going </a:t>
            </a:r>
            <a:r>
              <a:rPr lang="en-US" sz="2000" dirty="0" err="1"/>
              <a:t>dockless</a:t>
            </a:r>
            <a:r>
              <a:rPr lang="en-US" sz="2000" dirty="0"/>
              <a:t> saves millions to operators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Ride share apps for locating scooters, payment, unlocking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$1 to unlock plus $0.15 per every minute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$2.50 for 10 minutes, $10 for 1 hour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Low cost maintenance through independent contractors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Juicers/Mechanics/Fleet Gatherers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Makes $5 to $20 per scooter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Miami juicer made $90/day</a:t>
            </a:r>
            <a:endParaRPr lang="en-US" dirty="0"/>
          </a:p>
        </p:txBody>
      </p:sp>
      <p:pic>
        <p:nvPicPr>
          <p:cNvPr id="5" name="Picture 4" descr="A tripod on top of a brick building&#10;&#10;Description generated with high confidence">
            <a:extLst>
              <a:ext uri="{FF2B5EF4-FFF2-40B4-BE49-F238E27FC236}">
                <a16:creationId xmlns:a16="http://schemas.microsoft.com/office/drawing/2014/main" xmlns="" id="{7D2ADF81-D1DA-4B3F-B2DE-AF2E6F17B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8326" y="1525229"/>
            <a:ext cx="3191320" cy="414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1C57865B-0788-4F8B-8984-55583E7EAA4C}"/>
              </a:ext>
            </a:extLst>
          </p:cNvPr>
          <p:cNvSpPr/>
          <p:nvPr/>
        </p:nvSpPr>
        <p:spPr>
          <a:xfrm>
            <a:off x="7959012" y="2351314"/>
            <a:ext cx="13995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D895C347-8BD3-4FC6-8617-B9A536DA5C2C}"/>
              </a:ext>
            </a:extLst>
          </p:cNvPr>
          <p:cNvSpPr/>
          <p:nvPr/>
        </p:nvSpPr>
        <p:spPr>
          <a:xfrm>
            <a:off x="8181391" y="3502089"/>
            <a:ext cx="13995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E6859388-C39B-4F94-8B6F-0BC29AEDC5DE}"/>
              </a:ext>
            </a:extLst>
          </p:cNvPr>
          <p:cNvSpPr/>
          <p:nvPr/>
        </p:nvSpPr>
        <p:spPr>
          <a:xfrm>
            <a:off x="7887476" y="4556449"/>
            <a:ext cx="139959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FC4BF30-165D-437F-A978-75257ED72E54}"/>
              </a:ext>
            </a:extLst>
          </p:cNvPr>
          <p:cNvSpPr/>
          <p:nvPr/>
        </p:nvSpPr>
        <p:spPr>
          <a:xfrm>
            <a:off x="10832841" y="5533053"/>
            <a:ext cx="1326074" cy="345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lose up of a map&#10;&#10;Description generated with high confidence">
            <a:extLst>
              <a:ext uri="{FF2B5EF4-FFF2-40B4-BE49-F238E27FC236}">
                <a16:creationId xmlns:a16="http://schemas.microsoft.com/office/drawing/2014/main" xmlns="" id="{BBACF572-6E79-4EE7-B7FA-7D7FA7CEF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968" y="804160"/>
            <a:ext cx="9812873" cy="60538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7DA0659-F354-4345-AE4A-0C168B5AE76B}"/>
              </a:ext>
            </a:extLst>
          </p:cNvPr>
          <p:cNvSpPr txBox="1"/>
          <p:nvPr/>
        </p:nvSpPr>
        <p:spPr>
          <a:xfrm>
            <a:off x="2948473" y="154719"/>
            <a:ext cx="6839339" cy="7386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BIRD OPERATES IN 75 CITIES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85FCC8F-F71D-4146-B2AA-1D5E0D4957B3}"/>
              </a:ext>
            </a:extLst>
          </p:cNvPr>
          <p:cNvSpPr txBox="1"/>
          <p:nvPr/>
        </p:nvSpPr>
        <p:spPr>
          <a:xfrm>
            <a:off x="6649041" y="6416349"/>
            <a:ext cx="247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Source: Bird Website</a:t>
            </a:r>
          </a:p>
        </p:txBody>
      </p:sp>
    </p:spTree>
    <p:extLst>
      <p:ext uri="{BB962C8B-B14F-4D97-AF65-F5344CB8AC3E}">
        <p14:creationId xmlns:p14="http://schemas.microsoft.com/office/powerpoint/2010/main" val="217505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E1F4F64-957B-477E-9C3A-3D80B9D8F5FE}"/>
              </a:ext>
            </a:extLst>
          </p:cNvPr>
          <p:cNvSpPr txBox="1"/>
          <p:nvPr/>
        </p:nvSpPr>
        <p:spPr>
          <a:xfrm>
            <a:off x="736847" y="887767"/>
            <a:ext cx="1109708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City of Coral Gable</a:t>
            </a:r>
            <a:r>
              <a:rPr lang="en-US" dirty="0"/>
              <a:t> first city in Florida to regulate Electric scooters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Pilot Program launched and extended to November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Contract with Spin and Lime for deployment of scooters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Restricts 75 scooters per operator at any one time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Some restrictions on scooter operation on sidewalks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Final decision to be made by City Commission after pilot program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City of Miami </a:t>
            </a:r>
            <a:r>
              <a:rPr lang="en-US" dirty="0"/>
              <a:t>(10,000 Miamians made 30,000 trips before cease and desist notice)  </a:t>
            </a:r>
          </a:p>
          <a:p>
            <a:r>
              <a:rPr lang="en-US" dirty="0"/>
              <a:t>    Legislation proposed to amend Chapter 8 of City Code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Establishes 6 month pilot program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E scooters to be deployed in Downtown, </a:t>
            </a:r>
            <a:r>
              <a:rPr lang="en-US" dirty="0" err="1"/>
              <a:t>Brickel</a:t>
            </a:r>
            <a:r>
              <a:rPr lang="en-US" dirty="0"/>
              <a:t>, and Coconut Grove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Provision to extend pilot program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Sets rules for fleet size, </a:t>
            </a:r>
            <a:r>
              <a:rPr lang="en-US" b="1" dirty="0"/>
              <a:t>data sharing</a:t>
            </a:r>
            <a:r>
              <a:rPr lang="en-US" dirty="0"/>
              <a:t>, etc.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50 scooters each for first 2 weeks, another 50 the following week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Monthly reevaluation -  increase by 25% if each scooter used at least 3 times/day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Scooters will be permitted on both streets and sidewalks</a:t>
            </a:r>
          </a:p>
          <a:p>
            <a:pPr lvl="2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Lime targeting </a:t>
            </a:r>
            <a:r>
              <a:rPr lang="en-US" b="1" dirty="0"/>
              <a:t>City of Fort Lauderdale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AD33D5D-299A-4BE3-8E82-E11660529492}"/>
              </a:ext>
            </a:extLst>
          </p:cNvPr>
          <p:cNvSpPr/>
          <p:nvPr/>
        </p:nvSpPr>
        <p:spPr>
          <a:xfrm>
            <a:off x="2643633" y="342513"/>
            <a:ext cx="55611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/>
              <a:t>FLORIDA LOCAL GOVERNMENT LEGISLATION</a:t>
            </a:r>
          </a:p>
        </p:txBody>
      </p:sp>
    </p:spTree>
    <p:extLst>
      <p:ext uri="{BB962C8B-B14F-4D97-AF65-F5344CB8AC3E}">
        <p14:creationId xmlns:p14="http://schemas.microsoft.com/office/powerpoint/2010/main" val="32892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48F7887-B862-4EA6-BE53-5A7417DC2E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588" y="461665"/>
            <a:ext cx="8918824" cy="61695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756EE7F-B569-4B5A-BC17-B4366AE11647}"/>
              </a:ext>
            </a:extLst>
          </p:cNvPr>
          <p:cNvSpPr txBox="1"/>
          <p:nvPr/>
        </p:nvSpPr>
        <p:spPr>
          <a:xfrm>
            <a:off x="2910246" y="0"/>
            <a:ext cx="7874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PUBLIC PERCEPTION OF E-SCOOTERS BY CITY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2E21C9A-9824-418C-BF4F-2869AE79028B}"/>
              </a:ext>
            </a:extLst>
          </p:cNvPr>
          <p:cNvSpPr/>
          <p:nvPr/>
        </p:nvSpPr>
        <p:spPr>
          <a:xfrm>
            <a:off x="9281754" y="6074229"/>
            <a:ext cx="1112548" cy="5570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56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63EE98F-79F9-4A16-AB57-3535B9483EEC}"/>
              </a:ext>
            </a:extLst>
          </p:cNvPr>
          <p:cNvSpPr txBox="1"/>
          <p:nvPr/>
        </p:nvSpPr>
        <p:spPr>
          <a:xfrm>
            <a:off x="2578441" y="0"/>
            <a:ext cx="7874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PUBLIC PERCEPTION OF E-SCOOTERS BY INCOME</a:t>
            </a:r>
          </a:p>
        </p:txBody>
      </p:sp>
      <p:pic>
        <p:nvPicPr>
          <p:cNvPr id="8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B7023595-BAE5-4938-B2AD-5DE67FC98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922" y="461665"/>
            <a:ext cx="10699067" cy="58488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01B8F23-5155-4262-8BEF-C063E687F174}"/>
              </a:ext>
            </a:extLst>
          </p:cNvPr>
          <p:cNvSpPr txBox="1"/>
          <p:nvPr/>
        </p:nvSpPr>
        <p:spPr>
          <a:xfrm>
            <a:off x="2233396" y="5228138"/>
            <a:ext cx="8713871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Dockless</a:t>
            </a:r>
            <a:r>
              <a:rPr lang="en-US" dirty="0">
                <a:solidFill>
                  <a:schemeClr val="bg1"/>
                </a:solidFill>
              </a:rPr>
              <a:t> shared electric bikes and scooters increases transportation equity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1694083-DEA9-47BD-A528-D3C5A3AB756E}"/>
              </a:ext>
            </a:extLst>
          </p:cNvPr>
          <p:cNvSpPr/>
          <p:nvPr/>
        </p:nvSpPr>
        <p:spPr>
          <a:xfrm>
            <a:off x="10157988" y="5667469"/>
            <a:ext cx="1195058" cy="5341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62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959" y="110898"/>
            <a:ext cx="11717258" cy="901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SAFETY CONCERNS</a:t>
            </a:r>
          </a:p>
          <a:p>
            <a:pPr algn="ctr"/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San Francisco trauma specialists reported scooter injuries ranging from skinned knees to head traumas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5 to 10 e-scooter related injuries a week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Washington Post reported that scooter accident victims are showing up at ERs with broken noses, wrists and shoulders, facial lacerations and fractures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34 serious accidents  reported in Santa Monica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Bird is forming a e-scooter safety advisory council led by former NHTSA official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Lobbying against California legislation on use of helmets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Data collection challenges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Scooter crash injury is reported under ‘other’ injuries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Learning curve, lack of riding etiquettes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 safety regulations -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Mechanical failures resulting from poor maintenance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Applicants need only a vehicle and smart phone to qualify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471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914" y="-2"/>
            <a:ext cx="6183086" cy="40455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" y="-1"/>
            <a:ext cx="6084345" cy="40455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79462" y="1511167"/>
            <a:ext cx="25025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WORLDWIDE SALE OF E BIKES IN 2016 BY REGION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75744" y="48941"/>
            <a:ext cx="3699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 BIKE SALE IN USA  2012 – 2016 (In Thousands)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79462" y="4212593"/>
            <a:ext cx="7616678" cy="25237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 China accounted for 92% of global sales in 2016</a:t>
            </a:r>
          </a:p>
          <a:p>
            <a:pPr marL="3486150" lvl="7" indent="-28575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 34 Million sold globally in 2017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 263,000 units sold in USA in 2017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Global E Bike sales to reach 40 million units in 2023 </a:t>
            </a:r>
          </a:p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38274" y="3590350"/>
            <a:ext cx="105878" cy="2116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438274" y="3696164"/>
            <a:ext cx="105878" cy="1058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1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xmlns="" id="{B1ECD48A-A6CE-48F3-8E89-3399C9938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Single Corner Snipped 23">
            <a:extLst>
              <a:ext uri="{FF2B5EF4-FFF2-40B4-BE49-F238E27FC236}">
                <a16:creationId xmlns:a16="http://schemas.microsoft.com/office/drawing/2014/main" xmlns="" id="{0A3F7A1B-3080-4A65-A240-2E1A6EF845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-5"/>
            <a:ext cx="12188952" cy="5571071"/>
          </a:xfrm>
          <a:prstGeom prst="snip1Rect">
            <a:avLst>
              <a:gd name="adj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D473CC58-4994-4AC1-B86D-8AFAB6602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" y="-202700"/>
            <a:ext cx="7706318" cy="5356164"/>
          </a:xfrm>
          <a:prstGeom prst="rect">
            <a:avLst/>
          </a:prstGeom>
        </p:spPr>
      </p:pic>
      <p:pic>
        <p:nvPicPr>
          <p:cNvPr id="34" name="Picture 3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366E5B84-2EF2-46A9-A99D-3BD317C90B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7717" y="3922492"/>
            <a:ext cx="5061840" cy="28187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E30D849-A894-4A8D-A147-70AF0A7A7E14}"/>
              </a:ext>
            </a:extLst>
          </p:cNvPr>
          <p:cNvSpPr txBox="1"/>
          <p:nvPr/>
        </p:nvSpPr>
        <p:spPr>
          <a:xfrm>
            <a:off x="684141" y="429017"/>
            <a:ext cx="399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Bahnschrift Condensed" panose="020B0502040204020203" pitchFamily="34" charset="0"/>
              </a:rPr>
              <a:t>WA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6B3D5C0-8194-41B4-983D-E667EC8EFA69}"/>
              </a:ext>
            </a:extLst>
          </p:cNvPr>
          <p:cNvSpPr txBox="1"/>
          <p:nvPr/>
        </p:nvSpPr>
        <p:spPr>
          <a:xfrm>
            <a:off x="284266" y="2209789"/>
            <a:ext cx="399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Bahnschrift Condensed" panose="020B0502040204020203" pitchFamily="34" charset="0"/>
              </a:rPr>
              <a:t>CA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0566D0F-A62E-4A30-A83A-671B1D97A8E1}"/>
              </a:ext>
            </a:extLst>
          </p:cNvPr>
          <p:cNvSpPr txBox="1"/>
          <p:nvPr/>
        </p:nvSpPr>
        <p:spPr>
          <a:xfrm>
            <a:off x="1599503" y="2091084"/>
            <a:ext cx="399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Bahnschrift Condensed" panose="020B0502040204020203" pitchFamily="34" charset="0"/>
              </a:rPr>
              <a:t>UT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AD96CDB-CFE0-46C4-9A02-075AF9296FEE}"/>
              </a:ext>
            </a:extLst>
          </p:cNvPr>
          <p:cNvSpPr txBox="1"/>
          <p:nvPr/>
        </p:nvSpPr>
        <p:spPr>
          <a:xfrm>
            <a:off x="2423023" y="2336882"/>
            <a:ext cx="399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Bahnschrift Condensed" panose="020B0502040204020203" pitchFamily="34" charset="0"/>
              </a:rPr>
              <a:t>CO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4CA1BBC-AA8D-487E-BD28-79DE9040ED3C}"/>
              </a:ext>
            </a:extLst>
          </p:cNvPr>
          <p:cNvSpPr txBox="1"/>
          <p:nvPr/>
        </p:nvSpPr>
        <p:spPr>
          <a:xfrm>
            <a:off x="1483520" y="3042330"/>
            <a:ext cx="399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Bahnschrift Condensed" panose="020B0502040204020203" pitchFamily="34" charset="0"/>
              </a:rPr>
              <a:t>AZ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1ABF9F3-2A42-4AF2-9CB5-96FAB9FA72D7}"/>
              </a:ext>
            </a:extLst>
          </p:cNvPr>
          <p:cNvSpPr txBox="1"/>
          <p:nvPr/>
        </p:nvSpPr>
        <p:spPr>
          <a:xfrm>
            <a:off x="4284311" y="3128532"/>
            <a:ext cx="399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Bahnschrift Condensed" panose="020B0502040204020203" pitchFamily="34" charset="0"/>
              </a:rPr>
              <a:t>TE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C35EF14-FFA9-409A-97F2-A5770DD2D661}"/>
              </a:ext>
            </a:extLst>
          </p:cNvPr>
          <p:cNvSpPr txBox="1"/>
          <p:nvPr/>
        </p:nvSpPr>
        <p:spPr>
          <a:xfrm>
            <a:off x="4757955" y="2111746"/>
            <a:ext cx="399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Bahnschrift Condensed" panose="020B0502040204020203" pitchFamily="34" charset="0"/>
              </a:rPr>
              <a:t>IL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D093387-48AD-4388-90FC-647245E978F3}"/>
              </a:ext>
            </a:extLst>
          </p:cNvPr>
          <p:cNvSpPr txBox="1"/>
          <p:nvPr/>
        </p:nvSpPr>
        <p:spPr>
          <a:xfrm>
            <a:off x="5157830" y="2887036"/>
            <a:ext cx="399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Bahnschrift Condensed" panose="020B0502040204020203" pitchFamily="34" charset="0"/>
              </a:rPr>
              <a:t>AK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C39CAFB-83F6-4CA1-98DE-4509861C9A95}"/>
              </a:ext>
            </a:extLst>
          </p:cNvPr>
          <p:cNvSpPr txBox="1"/>
          <p:nvPr/>
        </p:nvSpPr>
        <p:spPr>
          <a:xfrm>
            <a:off x="5283980" y="1522341"/>
            <a:ext cx="399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Bahnschrift Condensed" panose="020B0502040204020203" pitchFamily="34" charset="0"/>
              </a:rPr>
              <a:t>MI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8EF82082-6733-4369-82E8-54E82EE6650D}"/>
              </a:ext>
            </a:extLst>
          </p:cNvPr>
          <p:cNvSpPr txBox="1"/>
          <p:nvPr/>
        </p:nvSpPr>
        <p:spPr>
          <a:xfrm>
            <a:off x="6937202" y="1469302"/>
            <a:ext cx="399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Bahnschrift Condensed" panose="020B0502040204020203" pitchFamily="34" charset="0"/>
              </a:rPr>
              <a:t>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598005D-54B1-417C-9A4B-C47591745123}"/>
              </a:ext>
            </a:extLst>
          </p:cNvPr>
          <p:cNvSpPr txBox="1"/>
          <p:nvPr/>
        </p:nvSpPr>
        <p:spPr>
          <a:xfrm>
            <a:off x="0" y="5606200"/>
            <a:ext cx="6990765" cy="120032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30 states define electric bicycles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10 have Model E Bike Laws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State vehicle codes do not apply to E-Mountain Bikes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2" name="Picture 4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D6214081-99DA-4FB6-9E39-46745AEBD4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7536" y="17814"/>
            <a:ext cx="4036009" cy="3480837"/>
          </a:xfrm>
          <a:prstGeom prst="rect">
            <a:avLst/>
          </a:prstGeom>
        </p:spPr>
      </p:pic>
      <p:sp>
        <p:nvSpPr>
          <p:cNvPr id="50" name="Star: 5 Points 49">
            <a:extLst>
              <a:ext uri="{FF2B5EF4-FFF2-40B4-BE49-F238E27FC236}">
                <a16:creationId xmlns:a16="http://schemas.microsoft.com/office/drawing/2014/main" xmlns="" id="{E8C2C6E2-3B7D-4D3C-97E5-4DFFD53E09CE}"/>
              </a:ext>
            </a:extLst>
          </p:cNvPr>
          <p:cNvSpPr/>
          <p:nvPr/>
        </p:nvSpPr>
        <p:spPr>
          <a:xfrm>
            <a:off x="933096" y="582861"/>
            <a:ext cx="150920" cy="1509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89D9221-D298-45CC-AB4E-44E58557FF5C}"/>
              </a:ext>
            </a:extLst>
          </p:cNvPr>
          <p:cNvSpPr txBox="1"/>
          <p:nvPr/>
        </p:nvSpPr>
        <p:spPr>
          <a:xfrm>
            <a:off x="8471116" y="3571393"/>
            <a:ext cx="3399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Source: People for Bikes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CF68917-33B7-4CB7-B7C2-F1A09D17802F}"/>
              </a:ext>
            </a:extLst>
          </p:cNvPr>
          <p:cNvSpPr txBox="1"/>
          <p:nvPr/>
        </p:nvSpPr>
        <p:spPr>
          <a:xfrm>
            <a:off x="9629193" y="784141"/>
            <a:ext cx="2152156" cy="55653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0E71963-957A-43A0-BCCA-59C219FB174B}"/>
              </a:ext>
            </a:extLst>
          </p:cNvPr>
          <p:cNvSpPr txBox="1"/>
          <p:nvPr/>
        </p:nvSpPr>
        <p:spPr>
          <a:xfrm>
            <a:off x="9501110" y="816098"/>
            <a:ext cx="2077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</a:rPr>
              <a:t>Defines and regulates three</a:t>
            </a:r>
          </a:p>
          <a:p>
            <a:r>
              <a:rPr lang="en-US" sz="1000" dirty="0">
                <a:solidFill>
                  <a:schemeClr val="bg1"/>
                </a:solidFill>
              </a:rPr>
              <a:t>     Classes of e-bikes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</a:rPr>
              <a:t>Requires labels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6DCC9A2-3074-4069-9BA3-FB25F7F8B9F5}"/>
              </a:ext>
            </a:extLst>
          </p:cNvPr>
          <p:cNvSpPr txBox="1"/>
          <p:nvPr/>
        </p:nvSpPr>
        <p:spPr>
          <a:xfrm>
            <a:off x="8387411" y="466357"/>
            <a:ext cx="32316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UNDER STATE MOTOR VEHICLE CODES</a:t>
            </a:r>
          </a:p>
        </p:txBody>
      </p:sp>
    </p:spTree>
    <p:extLst>
      <p:ext uri="{BB962C8B-B14F-4D97-AF65-F5344CB8AC3E}">
        <p14:creationId xmlns:p14="http://schemas.microsoft.com/office/powerpoint/2010/main" val="392218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535128B-4CCE-4B10-80CD-A2A44D85AF30}"/>
              </a:ext>
            </a:extLst>
          </p:cNvPr>
          <p:cNvSpPr txBox="1"/>
          <p:nvPr/>
        </p:nvSpPr>
        <p:spPr>
          <a:xfrm>
            <a:off x="680906" y="633198"/>
            <a:ext cx="10830187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FS 316.003 (3) Bicycle-Every vehicle propelled solely by human power, and </a:t>
            </a:r>
            <a:r>
              <a:rPr lang="en-US" b="1" dirty="0"/>
              <a:t>every motorized bicycle propelled by a combination of human power and an electric helper motor capable of propelling the vehicle at a speed of not more than 20 miles per hour on level ground </a:t>
            </a:r>
            <a:r>
              <a:rPr lang="en-US" dirty="0"/>
              <a:t>upon which any person may ride, having two tandem wheels, and including any device generally recognized as a bicycle though equipped with two front or two rear wheels. The term does not include such a vehicle with a seat height of no more than 25 inches from the ground when the seat is adjusted to its highest position or a scooter or similar device.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A person under the age of 16 may not operate or ride upon a motorized bicycle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Florida definition of an e bike is consistent with a Class 1 classification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Class 2 and Class 3 bikes are Mopeds and require Class E license and registration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Pedal assisted e-bike with speeds over 30 mph is a motor cycle</a:t>
            </a:r>
          </a:p>
          <a:p>
            <a:pPr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316.008 - Powers of Local Authorities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(1) Provisions of this chapter shall not deemed to prevent local authorities, with respect to streets and highways under their jurisdiction and within the reasonable exercise of the police power from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(h) Regulating the operation of bicycles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316.995 Except as provided in s. </a:t>
            </a:r>
            <a:r>
              <a:rPr lang="en-US" u="sng" dirty="0">
                <a:hlinkClick r:id="rId3"/>
              </a:rPr>
              <a:t>316.008</a:t>
            </a:r>
            <a:r>
              <a:rPr lang="en-US" dirty="0"/>
              <a:t> or s. </a:t>
            </a:r>
            <a:r>
              <a:rPr lang="en-US" u="sng" dirty="0">
                <a:hlinkClick r:id="rId4"/>
              </a:rPr>
              <a:t>316.212</a:t>
            </a:r>
            <a:r>
              <a:rPr lang="en-US" dirty="0"/>
              <a:t>(8), a person may not drive any vehicle other than by human power upon a bicycle path, sidewalk, or sidewalk area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If the electric motor is disengaged then you could </a:t>
            </a:r>
            <a:r>
              <a:rPr lang="en-US" u="sng" dirty="0"/>
              <a:t>legally</a:t>
            </a:r>
            <a:r>
              <a:rPr lang="en-US" dirty="0"/>
              <a:t> ride a Class 1, 2 (with pedal option) or 3 e-bike on sidewalks and bike paths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23BDEC6-C024-4462-8C22-870387F9A705}"/>
              </a:ext>
            </a:extLst>
          </p:cNvPr>
          <p:cNvSpPr/>
          <p:nvPr/>
        </p:nvSpPr>
        <p:spPr>
          <a:xfrm>
            <a:off x="4813350" y="137241"/>
            <a:ext cx="2154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FLORIDA STATUTES</a:t>
            </a:r>
          </a:p>
        </p:txBody>
      </p:sp>
    </p:spTree>
    <p:extLst>
      <p:ext uri="{BB962C8B-B14F-4D97-AF65-F5344CB8AC3E}">
        <p14:creationId xmlns:p14="http://schemas.microsoft.com/office/powerpoint/2010/main" val="11227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959" y="110897"/>
            <a:ext cx="7531714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SAFETY CONCERNS</a:t>
            </a:r>
          </a:p>
          <a:p>
            <a:pPr algn="ctr"/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Unpredictability - Motorists underestimate speed of e-bikes and have been involved in near crashes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Safety hazard for pedestrians and slower cyclists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/>
              <a:t>Dutch Study: 20% e-bike crash injuries end up in ICUs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/>
              <a:t>2015 Swiss Study: e-bike accidents more serious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/>
              <a:t>2014 Danish Study: 10% of all cyclist fatalities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/>
              <a:t>Accounted for 37% of all crash injuries in China 2015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Illegal e-bikes on roadway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Excessive speeds on home made conversion bikes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Powerful </a:t>
            </a:r>
            <a:r>
              <a:rPr lang="en-US" sz="2000" dirty="0" smtClean="0"/>
              <a:t>E Mountain </a:t>
            </a:r>
            <a:r>
              <a:rPr lang="en-US" sz="2000" dirty="0" smtClean="0"/>
              <a:t>bikes on public roads</a:t>
            </a:r>
            <a:endParaRPr lang="en-US" sz="2000" dirty="0"/>
          </a:p>
          <a:p>
            <a:pPr lvl="1"/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Ft Myers Beach only local government in Florida to have passed e-Bike regulation based on safety concerns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Not allowed on sand, sidewalks, and bike paths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First offense </a:t>
            </a:r>
            <a:r>
              <a:rPr lang="en-US" sz="2000" dirty="0" smtClean="0"/>
              <a:t>gets </a:t>
            </a:r>
            <a:r>
              <a:rPr lang="en-US" sz="2000" dirty="0"/>
              <a:t>a </a:t>
            </a:r>
            <a:r>
              <a:rPr lang="en-US" sz="2000" dirty="0" smtClean="0"/>
              <a:t>warning followed by $50 fine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Challenges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  <a:endParaRPr lang="en-US" dirty="0"/>
          </a:p>
        </p:txBody>
      </p:sp>
      <p:pic>
        <p:nvPicPr>
          <p:cNvPr id="4" name="Picture 3" descr="A bicycle is jumping in the air&#10;&#10;Description generated with very high confidence">
            <a:extLst>
              <a:ext uri="{FF2B5EF4-FFF2-40B4-BE49-F238E27FC236}">
                <a16:creationId xmlns:a16="http://schemas.microsoft.com/office/drawing/2014/main" xmlns="" id="{AFE6F76F-D12D-4651-9DDB-94FD18A4D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3265" y="110897"/>
            <a:ext cx="3578735" cy="28047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A person flying through the air while riding a motorcycle down a dirt road&#10;&#10;Description generated with high confidence">
            <a:extLst>
              <a:ext uri="{FF2B5EF4-FFF2-40B4-BE49-F238E27FC236}">
                <a16:creationId xmlns:a16="http://schemas.microsoft.com/office/drawing/2014/main" xmlns="" id="{E7CCEBED-8618-434D-857C-A04FF9AA4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0398" y="3359239"/>
            <a:ext cx="3280069" cy="33878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4F2C784-9E15-4FAD-9AE7-A066956910E9}"/>
              </a:ext>
            </a:extLst>
          </p:cNvPr>
          <p:cNvSpPr txBox="1"/>
          <p:nvPr/>
        </p:nvSpPr>
        <p:spPr>
          <a:xfrm>
            <a:off x="9498159" y="5934670"/>
            <a:ext cx="2693841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STEALTH B-52 </a:t>
            </a:r>
          </a:p>
          <a:p>
            <a:r>
              <a:rPr lang="en-US" sz="1200" dirty="0"/>
              <a:t>Top Speed – 50 MPH</a:t>
            </a:r>
          </a:p>
          <a:p>
            <a:r>
              <a:rPr lang="en-US" sz="1200" dirty="0"/>
              <a:t>$9,900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EC215CC-E2B5-4D9B-A92D-AF8B3B7A3C2E}"/>
              </a:ext>
            </a:extLst>
          </p:cNvPr>
          <p:cNvSpPr txBox="1"/>
          <p:nvPr/>
        </p:nvSpPr>
        <p:spPr>
          <a:xfrm>
            <a:off x="9892144" y="2885067"/>
            <a:ext cx="2379710" cy="83099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STEALTH P-7, P-7R</a:t>
            </a:r>
          </a:p>
          <a:p>
            <a:r>
              <a:rPr lang="en-US" sz="1200" dirty="0"/>
              <a:t>(20 MPH) (28 MPH)</a:t>
            </a:r>
          </a:p>
          <a:p>
            <a:r>
              <a:rPr lang="en-US" sz="1200" dirty="0"/>
              <a:t>$5,300, $6000</a:t>
            </a:r>
          </a:p>
          <a:p>
            <a:r>
              <a:rPr lang="en-US" sz="1200" dirty="0"/>
              <a:t>500 Watt, 1000 watt</a:t>
            </a:r>
          </a:p>
        </p:txBody>
      </p:sp>
    </p:spTree>
    <p:extLst>
      <p:ext uri="{BB962C8B-B14F-4D97-AF65-F5344CB8AC3E}">
        <p14:creationId xmlns:p14="http://schemas.microsoft.com/office/powerpoint/2010/main" val="406577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xmlns="" id="{012FD389-C208-40CB-B65D-3AA920AFA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9068"/>
            <a:ext cx="7703910" cy="52596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283CD65-7EFC-4196-BBC1-B0F8BF44C237}"/>
              </a:ext>
            </a:extLst>
          </p:cNvPr>
          <p:cNvSpPr txBox="1"/>
          <p:nvPr/>
        </p:nvSpPr>
        <p:spPr>
          <a:xfrm>
            <a:off x="70250" y="0"/>
            <a:ext cx="7874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COMPARISON OF MOBILITY SERVICE ADOPTION CURVES IN US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905F6E6-4793-4099-8A4D-D0BB946DA43B}"/>
              </a:ext>
            </a:extLst>
          </p:cNvPr>
          <p:cNvSpPr/>
          <p:nvPr/>
        </p:nvSpPr>
        <p:spPr>
          <a:xfrm>
            <a:off x="7703910" y="399067"/>
            <a:ext cx="4488090" cy="649408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WHY ARE SHARED E-BIKE AND SCOOTER SERVICES BECOMING POPULAR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Easy to use and low user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Smart phone proliferation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adoption has grown from 35% in 2011 to 77% in 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Expands mobility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Very convenient for first and last mile trips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Faster than ride-hailing services for trips 3 mile or less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926A2A4-9FFE-4DBF-8DBA-FCE34081EF9E}"/>
              </a:ext>
            </a:extLst>
          </p:cNvPr>
          <p:cNvSpPr txBox="1"/>
          <p:nvPr/>
        </p:nvSpPr>
        <p:spPr>
          <a:xfrm>
            <a:off x="248305" y="5908268"/>
            <a:ext cx="904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Representative sampling of over 9000 users across 11 major cities</a:t>
            </a:r>
          </a:p>
        </p:txBody>
      </p:sp>
    </p:spTree>
    <p:extLst>
      <p:ext uri="{BB962C8B-B14F-4D97-AF65-F5344CB8AC3E}">
        <p14:creationId xmlns:p14="http://schemas.microsoft.com/office/powerpoint/2010/main" val="300275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2AE6C6E2-1BDE-4BD1-90B9-8F69BA255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473" y="461665"/>
            <a:ext cx="8487053" cy="62884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AD51CCA-7499-461B-8F06-977A7232D047}"/>
              </a:ext>
            </a:extLst>
          </p:cNvPr>
          <p:cNvSpPr txBox="1"/>
          <p:nvPr/>
        </p:nvSpPr>
        <p:spPr>
          <a:xfrm>
            <a:off x="3036678" y="0"/>
            <a:ext cx="7874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SHARE OF VEHICLE TRIPS BY DISTANCE 2017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00E6D68-339B-4074-8AAE-1536E6BEF726}"/>
              </a:ext>
            </a:extLst>
          </p:cNvPr>
          <p:cNvSpPr/>
          <p:nvPr/>
        </p:nvSpPr>
        <p:spPr>
          <a:xfrm>
            <a:off x="3556985" y="461665"/>
            <a:ext cx="5078027" cy="4957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769B712-8E69-488A-A3D1-DB30BF1D1226}"/>
              </a:ext>
            </a:extLst>
          </p:cNvPr>
          <p:cNvSpPr txBox="1"/>
          <p:nvPr/>
        </p:nvSpPr>
        <p:spPr>
          <a:xfrm>
            <a:off x="5075854" y="2369976"/>
            <a:ext cx="3837328" cy="382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45% of car trips are 3 miles or less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F4166AD-D149-4D28-BD0F-ECD80393E4C9}"/>
              </a:ext>
            </a:extLst>
          </p:cNvPr>
          <p:cNvSpPr/>
          <p:nvPr/>
        </p:nvSpPr>
        <p:spPr>
          <a:xfrm>
            <a:off x="9155322" y="6055567"/>
            <a:ext cx="1099021" cy="5505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00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F1EF17D-1B70-428C-8A8A-A2C5B390E1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12FAEDF3-CEC8-4BF6-8EA7-4079C47183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398DB8F4-CD77-4FCC-8544-ADE8B478C1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22202DFE-039D-48E4-8536-FA30F24894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81F05E26-510E-4164-83C7-28E4FE9D7E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E632161A-50D4-4D96-887A-98FC920931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2">
            <a:extLst>
              <a:ext uri="{FF2B5EF4-FFF2-40B4-BE49-F238E27FC236}">
                <a16:creationId xmlns:a16="http://schemas.microsoft.com/office/drawing/2014/main" xmlns="" id="{D0050760-E42D-4EEF-89F2-8877E8157584}"/>
              </a:ext>
            </a:extLst>
          </p:cNvPr>
          <p:cNvSpPr txBox="1"/>
          <p:nvPr/>
        </p:nvSpPr>
        <p:spPr>
          <a:xfrm>
            <a:off x="548951" y="307910"/>
            <a:ext cx="11094098" cy="655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                                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</a:rPr>
              <a:t>ELECTRIC SCOOTERS AND FLORIDA STATUTES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2000" b="1" dirty="0">
              <a:solidFill>
                <a:schemeClr val="bg2">
                  <a:lumMod val="75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FS 316.003 (44) MOTORIZED SCOOTER —Any vehicle not having a seat or saddle for the use of the rider, designed to travel on not more than three wheels, and not capable of propelling the vehicle at a speed greater than 30 miles per hour on level ground.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Manufacturing does not meet Federal Motor Vehicle Safety Act requirements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 Cannot be titled or registered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Cannot be operated on public roads and sidewalks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Must carry </a:t>
            </a:r>
            <a:r>
              <a:rPr lang="en-US" sz="2000">
                <a:solidFill>
                  <a:schemeClr val="bg2">
                    <a:lumMod val="75000"/>
                  </a:schemeClr>
                </a:solidFill>
              </a:rPr>
              <a:t>a driver’s 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license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316.008 - Powers of Local Authorities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(7)(a) county or municipality may enact an ordinance to permit, control, or regulate the operation of vehicles, golf carts, mopeds, 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  <a:highlight>
                  <a:srgbClr val="00FFFF"/>
                </a:highlight>
              </a:rPr>
              <a:t>motorized scooters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, and electric personal assistive mobility devices on sidewalks or sidewalk areas when such use is permissible under federal law. 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  <a:highlight>
                  <a:srgbClr val="00FFFF"/>
                </a:highlight>
              </a:rPr>
              <a:t>The ordinance must restrict such vehicles or devices to a maximum speed of 15 miles per hour in such areas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1000" dirty="0">
              <a:solidFill>
                <a:schemeClr val="bg2">
                  <a:lumMod val="75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1000" dirty="0">
              <a:solidFill>
                <a:schemeClr val="bg2">
                  <a:lumMod val="75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1000" dirty="0">
              <a:solidFill>
                <a:schemeClr val="bg2">
                  <a:lumMod val="75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1000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6B975FEB-EB22-4265-87DB-98C8B1A03E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206969" y="2959517"/>
            <a:ext cx="2981858" cy="3208867"/>
            <a:chOff x="9206969" y="2963333"/>
            <a:chExt cx="2981858" cy="3208867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165F12FA-1912-4E22-A32D-0831ADB49A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18">
              <a:extLst>
                <a:ext uri="{FF2B5EF4-FFF2-40B4-BE49-F238E27FC236}">
                  <a16:creationId xmlns:a16="http://schemas.microsoft.com/office/drawing/2014/main" xmlns="" id="{3D85A33A-E141-4004-96FE-2B25852F78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CDBBF9A1-F02B-475F-8E25-E42F600534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20">
              <a:extLst>
                <a:ext uri="{FF2B5EF4-FFF2-40B4-BE49-F238E27FC236}">
                  <a16:creationId xmlns:a16="http://schemas.microsoft.com/office/drawing/2014/main" xmlns="" id="{C4E10861-F5C5-4FCE-BB8E-126306C8C7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9EE8BD36-DC78-4FAA-AC76-FF2D4FAD33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4949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514" y="0"/>
            <a:ext cx="11289272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Rapid rate of private investment in Shared E-Bike and Scooter market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Emergence of startup companies like Lime, Bird, Spin, Jump (Uber), Scoot, Skip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Bird valued at $2 billion, Lime at $1.1 billion, Skip at $100 million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FAMILIAR STRATEGY: Rogue release of E-Scooters and a strategy for act first and forgiveness later (San Francisco/Miami/Santa Monica/Milwaukee/…………….)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Cities forced to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Issue cease and desist letters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Pass legislation and introduce Pilot Programs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Issue operating permits, execute contracts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Shared E-Scooter programs launched in over 75 cities across US in fall 2017 and spring 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25D3B45-384B-4396-888D-2D0A3FA4462B}"/>
              </a:ext>
            </a:extLst>
          </p:cNvPr>
          <p:cNvSpPr/>
          <p:nvPr/>
        </p:nvSpPr>
        <p:spPr>
          <a:xfrm>
            <a:off x="3990926" y="186431"/>
            <a:ext cx="516199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b="1" dirty="0"/>
          </a:p>
          <a:p>
            <a:r>
              <a:rPr lang="en-US" sz="2000" b="1" dirty="0"/>
              <a:t>E-SCOOTER SHARED MOBILITY PROGRAM</a:t>
            </a:r>
          </a:p>
        </p:txBody>
      </p:sp>
    </p:spTree>
    <p:extLst>
      <p:ext uri="{BB962C8B-B14F-4D97-AF65-F5344CB8AC3E}">
        <p14:creationId xmlns:p14="http://schemas.microsoft.com/office/powerpoint/2010/main" val="90459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6053</TotalTime>
  <Words>1407</Words>
  <Application>Microsoft Office PowerPoint</Application>
  <PresentationFormat>Widescreen</PresentationFormat>
  <Paragraphs>203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Bahnschrift Condensed</vt:lpstr>
      <vt:lpstr>Calibri</vt:lpstr>
      <vt:lpstr>Century Gothic</vt:lpstr>
      <vt:lpstr>Wingdings</vt:lpstr>
      <vt:lpstr>Wingdings 3</vt:lpstr>
      <vt:lpstr>Slice</vt:lpstr>
      <vt:lpstr>Bpcc meeting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 Gogoi</dc:creator>
  <cp:lastModifiedBy>mpolaptop2</cp:lastModifiedBy>
  <cp:revision>234</cp:revision>
  <dcterms:created xsi:type="dcterms:W3CDTF">2018-09-11T19:17:12Z</dcterms:created>
  <dcterms:modified xsi:type="dcterms:W3CDTF">2018-10-04T03:30:14Z</dcterms:modified>
</cp:coreProperties>
</file>