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343" r:id="rId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9099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52" autoAdjust="0"/>
    <p:restoredTop sz="90929"/>
  </p:normalViewPr>
  <p:slideViewPr>
    <p:cSldViewPr>
      <p:cViewPr>
        <p:scale>
          <a:sx n="125" d="100"/>
          <a:sy n="125" d="100"/>
        </p:scale>
        <p:origin x="-12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0" d="100"/>
          <a:sy n="30" d="100"/>
        </p:scale>
        <p:origin x="-1272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>
                <a:schemeClr val="accent1"/>
              </a:buClr>
              <a:buSzPct val="75000"/>
              <a:buFont typeface="Monotype Sorts" pitchFamily="2" charset="2"/>
              <a:buChar char="b"/>
              <a:defRPr kumimoji="1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chemeClr val="accent1"/>
              </a:buClr>
              <a:buSzPct val="75000"/>
              <a:buFont typeface="Monotype Sorts" pitchFamily="2" charset="2"/>
              <a:buChar char="b"/>
              <a:defRPr kumimoji="1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l" eaLnBrk="0" hangingPunct="0">
              <a:buClr>
                <a:schemeClr val="accent1"/>
              </a:buClr>
              <a:buSzPct val="75000"/>
              <a:buFont typeface="Monotype Sorts" pitchFamily="2" charset="2"/>
              <a:buChar char="b"/>
              <a:defRPr kumimoji="1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chemeClr val="accent1"/>
              </a:buClr>
              <a:buSzPct val="75000"/>
              <a:buFont typeface="Monotype Sorts" pitchFamily="2" charset="2"/>
              <a:buChar char="b"/>
              <a:defRPr kumimoji="1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fld id="{C11BC659-97E3-4177-96BE-6007FA8723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13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>
                <a:schemeClr val="accent1"/>
              </a:buClr>
              <a:buSzPct val="75000"/>
              <a:buFont typeface="Monotype Sorts" pitchFamily="2" charset="2"/>
              <a:buChar char="b"/>
              <a:defRPr kumimoji="1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chemeClr val="accent1"/>
              </a:buClr>
              <a:buSzPct val="75000"/>
              <a:buFont typeface="Monotype Sorts" pitchFamily="2" charset="2"/>
              <a:buChar char="b"/>
              <a:defRPr kumimoji="1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b" anchorCtr="0" compatLnSpc="1">
            <a:prstTxWarp prst="textNoShape">
              <a:avLst/>
            </a:prstTxWarp>
          </a:bodyPr>
          <a:lstStyle>
            <a:lvl1pPr algn="l" eaLnBrk="0" hangingPunct="0">
              <a:buClr>
                <a:schemeClr val="accent1"/>
              </a:buClr>
              <a:buSzPct val="75000"/>
              <a:buFont typeface="Monotype Sorts" pitchFamily="2" charset="2"/>
              <a:buChar char="b"/>
              <a:defRPr kumimoji="1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08" tIns="45704" rIns="91408" bIns="45704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chemeClr val="accent1"/>
              </a:buClr>
              <a:buSzPct val="75000"/>
              <a:buFont typeface="Monotype Sorts" pitchFamily="2" charset="2"/>
              <a:buChar char="b"/>
              <a:defRPr kumimoji="1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fld id="{5AF460F4-8B05-44D6-9049-355CC4815B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45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400800"/>
            <a:ext cx="1905000" cy="457200"/>
          </a:xfrm>
        </p:spPr>
        <p:txBody>
          <a:bodyPr anchorCtr="0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 anchorCtr="0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 anchorCtr="0"/>
          <a:lstStyle>
            <a:lvl1pPr>
              <a:defRPr/>
            </a:lvl1pPr>
          </a:lstStyle>
          <a:p>
            <a:fld id="{4BE90558-EEC8-4C8F-AA67-4E2023F6577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11624" name="Picture 8" descr="C:\My Documents\bits\Expbann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0" y="0"/>
            <a:ext cx="685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625" name="Picture 9" descr="D:\FRONTPAGE THEMES\EXPEDITN\EXPHORS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429000"/>
            <a:ext cx="285750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626" name="Picture 10" descr="P:\!Themes\Expedition\EXPHORSA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0"/>
            <a:ext cx="571500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87AD6-D4EC-40DB-A19B-326E87BEFF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5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2038" y="304800"/>
            <a:ext cx="5681662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DA8CC-C0F7-438B-89D1-B88D9039F5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4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FDF8B-F7AE-4518-B756-FD26A0FA1D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9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8E3BE-895E-40E2-A473-3D23E42891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74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2038" y="1587500"/>
            <a:ext cx="3808412" cy="4432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50" y="1587500"/>
            <a:ext cx="3808413" cy="4432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A3B9D-6299-4AB1-A152-6B08125498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3180D-A9DA-455F-B22F-4838A5C56C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8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2F34E-B847-4471-9C0B-F78CE440C2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E04A0-F594-49DE-A3FF-667FE55C79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1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19F4F-B272-47E3-98E6-4E301E45B7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2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E0F4A-1EBB-4648-B19B-112E86380A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22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 descr="C:\My Documents\bits\Expbanna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0" y="0"/>
            <a:ext cx="685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5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fld id="{4B34E0CB-D535-4EF0-873B-344095B7F32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10599" name="Picture 7" descr="P:\!Themes\Expedition\EXPHORSA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17625"/>
            <a:ext cx="7772400" cy="13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60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1587500"/>
            <a:ext cx="7769225" cy="443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ekton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ekton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ekton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ekton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ekton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ekton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ekton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ekton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-304800"/>
            <a:ext cx="7772400" cy="1143000"/>
          </a:xfrm>
        </p:spPr>
        <p:txBody>
          <a:bodyPr/>
          <a:lstStyle/>
          <a:p>
            <a:r>
              <a:rPr lang="en-US"/>
              <a:t>TD Program Concept Chart</a:t>
            </a: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5105400" y="838200"/>
            <a:ext cx="2971800" cy="9715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/>
              <a:t>Official Planning Agency:</a:t>
            </a:r>
            <a:r>
              <a:rPr lang="en-US" sz="1400"/>
              <a:t> Metropolitan Planning Organization or Other Designated Planning Agency.</a:t>
            </a: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5105400" y="2286000"/>
            <a:ext cx="2971800" cy="9715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/>
              <a:t>Local Coordinating Board:</a:t>
            </a:r>
            <a:r>
              <a:rPr lang="en-US" sz="1400"/>
              <a:t> Membership parallels Commission; identifies local service needs, provides guidance for coordination of services.</a:t>
            </a:r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5181600" y="3733800"/>
            <a:ext cx="2971800" cy="9715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/>
              <a:t>Community Transportation Coordinator:</a:t>
            </a:r>
            <a:r>
              <a:rPr lang="en-US" sz="1400"/>
              <a:t> Entity responsible for coordinating transportation services within a designated area.</a:t>
            </a:r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5181600" y="5181600"/>
            <a:ext cx="2971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/>
              <a:t>Operators:</a:t>
            </a:r>
            <a:r>
              <a:rPr lang="en-US" sz="1400"/>
              <a:t> Entities that provide transportation services.</a:t>
            </a:r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1752600" y="6159500"/>
            <a:ext cx="5257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/>
              <a:t>Transportation Disadvantaged Persons:</a:t>
            </a:r>
            <a:r>
              <a:rPr lang="en-US" sz="1400"/>
              <a:t> Persons who because of disability, age or income are unable to transport themselves.</a:t>
            </a:r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381000" y="3810000"/>
            <a:ext cx="2971800" cy="7588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/>
              <a:t>Purchasing Agencies:</a:t>
            </a:r>
            <a:r>
              <a:rPr lang="en-US" sz="1400"/>
              <a:t> State agencies involved in or fund transportation services for their clients.</a:t>
            </a: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304800" y="838200"/>
            <a:ext cx="2971800" cy="9715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/>
              <a:t>Commission for the Transportation Disadvantaged:</a:t>
            </a:r>
            <a:r>
              <a:rPr lang="en-US" sz="1400"/>
              <a:t> State-level policy board for the coordination of transportation services.</a:t>
            </a:r>
          </a:p>
        </p:txBody>
      </p:sp>
      <p:sp>
        <p:nvSpPr>
          <p:cNvPr id="148495" name="Line 15"/>
          <p:cNvSpPr>
            <a:spLocks noChangeShapeType="1"/>
          </p:cNvSpPr>
          <p:nvPr/>
        </p:nvSpPr>
        <p:spPr bwMode="auto">
          <a:xfrm flipH="1">
            <a:off x="3124200" y="1447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8496" name="Line 16"/>
          <p:cNvSpPr>
            <a:spLocks noChangeShapeType="1"/>
          </p:cNvSpPr>
          <p:nvPr/>
        </p:nvSpPr>
        <p:spPr bwMode="auto">
          <a:xfrm>
            <a:off x="3048000" y="1676400"/>
            <a:ext cx="2286000" cy="2286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8505" name="Line 25"/>
          <p:cNvSpPr>
            <a:spLocks noChangeShapeType="1"/>
          </p:cNvSpPr>
          <p:nvPr/>
        </p:nvSpPr>
        <p:spPr bwMode="auto">
          <a:xfrm flipH="1" flipV="1">
            <a:off x="3124200" y="4343400"/>
            <a:ext cx="220980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48522" name="Group 42"/>
          <p:cNvGrpSpPr>
            <a:grpSpLocks/>
          </p:cNvGrpSpPr>
          <p:nvPr/>
        </p:nvGrpSpPr>
        <p:grpSpPr bwMode="auto">
          <a:xfrm>
            <a:off x="3200400" y="838200"/>
            <a:ext cx="2057400" cy="274638"/>
            <a:chOff x="2016" y="787"/>
            <a:chExt cx="1248" cy="156"/>
          </a:xfrm>
        </p:grpSpPr>
        <p:sp>
          <p:nvSpPr>
            <p:cNvPr id="148493" name="Line 13"/>
            <p:cNvSpPr>
              <a:spLocks noChangeShapeType="1"/>
            </p:cNvSpPr>
            <p:nvPr/>
          </p:nvSpPr>
          <p:spPr bwMode="auto">
            <a:xfrm>
              <a:off x="2016" y="91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8506" name="Text Box 26"/>
            <p:cNvSpPr txBox="1">
              <a:spLocks noChangeArrowheads="1"/>
            </p:cNvSpPr>
            <p:nvPr/>
          </p:nvSpPr>
          <p:spPr bwMode="auto">
            <a:xfrm>
              <a:off x="2266" y="787"/>
              <a:ext cx="518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Designates</a:t>
              </a:r>
            </a:p>
          </p:txBody>
        </p:sp>
      </p:grpSp>
      <p:sp>
        <p:nvSpPr>
          <p:cNvPr id="148507" name="Text Box 27"/>
          <p:cNvSpPr txBox="1">
            <a:spLocks noChangeArrowheads="1"/>
          </p:cNvSpPr>
          <p:nvPr/>
        </p:nvSpPr>
        <p:spPr bwMode="auto">
          <a:xfrm>
            <a:off x="3581400" y="1219200"/>
            <a:ext cx="10541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Recommends </a:t>
            </a:r>
          </a:p>
          <a:p>
            <a:r>
              <a:rPr lang="en-US"/>
              <a:t>CTC to</a:t>
            </a:r>
          </a:p>
        </p:txBody>
      </p:sp>
      <p:grpSp>
        <p:nvGrpSpPr>
          <p:cNvPr id="148517" name="Group 37"/>
          <p:cNvGrpSpPr>
            <a:grpSpLocks/>
          </p:cNvGrpSpPr>
          <p:nvPr/>
        </p:nvGrpSpPr>
        <p:grpSpPr bwMode="auto">
          <a:xfrm>
            <a:off x="5867400" y="1752600"/>
            <a:ext cx="1395413" cy="609600"/>
            <a:chOff x="3936" y="1536"/>
            <a:chExt cx="879" cy="384"/>
          </a:xfrm>
        </p:grpSpPr>
        <p:sp>
          <p:nvSpPr>
            <p:cNvPr id="148498" name="Line 18"/>
            <p:cNvSpPr>
              <a:spLocks noChangeShapeType="1"/>
            </p:cNvSpPr>
            <p:nvPr/>
          </p:nvSpPr>
          <p:spPr bwMode="auto">
            <a:xfrm>
              <a:off x="4368" y="153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8508" name="Text Box 28"/>
            <p:cNvSpPr txBox="1">
              <a:spLocks noChangeArrowheads="1"/>
            </p:cNvSpPr>
            <p:nvPr/>
          </p:nvSpPr>
          <p:spPr bwMode="auto">
            <a:xfrm>
              <a:off x="3936" y="1632"/>
              <a:ext cx="87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Appoints and Staffs</a:t>
              </a:r>
            </a:p>
          </p:txBody>
        </p:sp>
      </p:grpSp>
      <p:sp>
        <p:nvSpPr>
          <p:cNvPr id="148499" name="Line 19"/>
          <p:cNvSpPr>
            <a:spLocks noChangeShapeType="1"/>
          </p:cNvSpPr>
          <p:nvPr/>
        </p:nvSpPr>
        <p:spPr bwMode="auto">
          <a:xfrm>
            <a:off x="6629400" y="3124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8509" name="Text Box 29"/>
          <p:cNvSpPr txBox="1">
            <a:spLocks noChangeArrowheads="1"/>
          </p:cNvSpPr>
          <p:nvPr/>
        </p:nvSpPr>
        <p:spPr bwMode="auto">
          <a:xfrm>
            <a:off x="6248400" y="3352800"/>
            <a:ext cx="742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Monitors</a:t>
            </a:r>
          </a:p>
        </p:txBody>
      </p:sp>
      <p:sp>
        <p:nvSpPr>
          <p:cNvPr id="148502" name="Line 22"/>
          <p:cNvSpPr>
            <a:spLocks noChangeShapeType="1"/>
          </p:cNvSpPr>
          <p:nvPr/>
        </p:nvSpPr>
        <p:spPr bwMode="auto">
          <a:xfrm flipH="1">
            <a:off x="4876800" y="56388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8511" name="Text Box 31"/>
          <p:cNvSpPr txBox="1">
            <a:spLocks noChangeArrowheads="1"/>
          </p:cNvSpPr>
          <p:nvPr/>
        </p:nvSpPr>
        <p:spPr bwMode="auto">
          <a:xfrm>
            <a:off x="4614863" y="5821363"/>
            <a:ext cx="1404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Provides services to</a:t>
            </a:r>
          </a:p>
        </p:txBody>
      </p:sp>
      <p:sp>
        <p:nvSpPr>
          <p:cNvPr id="148512" name="Text Box 32"/>
          <p:cNvSpPr txBox="1">
            <a:spLocks noChangeArrowheads="1"/>
          </p:cNvSpPr>
          <p:nvPr/>
        </p:nvSpPr>
        <p:spPr bwMode="auto">
          <a:xfrm rot="2700000">
            <a:off x="3559969" y="2459831"/>
            <a:ext cx="1079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Contracts with</a:t>
            </a:r>
          </a:p>
        </p:txBody>
      </p:sp>
      <p:sp>
        <p:nvSpPr>
          <p:cNvPr id="148513" name="Text Box 33"/>
          <p:cNvSpPr txBox="1">
            <a:spLocks noChangeArrowheads="1"/>
          </p:cNvSpPr>
          <p:nvPr/>
        </p:nvSpPr>
        <p:spPr bwMode="auto">
          <a:xfrm rot="1800000">
            <a:off x="3352800" y="4754563"/>
            <a:ext cx="18367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Operators may bill directly</a:t>
            </a:r>
          </a:p>
        </p:txBody>
      </p:sp>
      <p:sp>
        <p:nvSpPr>
          <p:cNvPr id="148500" name="Line 20"/>
          <p:cNvSpPr>
            <a:spLocks noChangeShapeType="1"/>
          </p:cNvSpPr>
          <p:nvPr/>
        </p:nvSpPr>
        <p:spPr bwMode="auto">
          <a:xfrm flipH="1">
            <a:off x="6324600" y="4648200"/>
            <a:ext cx="127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8504" name="Line 24"/>
          <p:cNvSpPr>
            <a:spLocks noChangeShapeType="1"/>
          </p:cNvSpPr>
          <p:nvPr/>
        </p:nvSpPr>
        <p:spPr bwMode="auto">
          <a:xfrm flipV="1">
            <a:off x="74803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8510" name="Text Box 30"/>
          <p:cNvSpPr txBox="1">
            <a:spLocks noChangeArrowheads="1"/>
          </p:cNvSpPr>
          <p:nvPr/>
        </p:nvSpPr>
        <p:spPr bwMode="auto">
          <a:xfrm>
            <a:off x="5638800" y="4800600"/>
            <a:ext cx="1079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Contracts with</a:t>
            </a:r>
          </a:p>
        </p:txBody>
      </p:sp>
      <p:sp>
        <p:nvSpPr>
          <p:cNvPr id="148516" name="Text Box 36"/>
          <p:cNvSpPr txBox="1">
            <a:spLocks noChangeArrowheads="1"/>
          </p:cNvSpPr>
          <p:nvPr/>
        </p:nvSpPr>
        <p:spPr bwMode="auto">
          <a:xfrm>
            <a:off x="7251700" y="4800600"/>
            <a:ext cx="4730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Bills</a:t>
            </a:r>
          </a:p>
        </p:txBody>
      </p:sp>
      <p:sp>
        <p:nvSpPr>
          <p:cNvPr id="148523" name="Line 43"/>
          <p:cNvSpPr>
            <a:spLocks noChangeShapeType="1"/>
          </p:cNvSpPr>
          <p:nvPr/>
        </p:nvSpPr>
        <p:spPr bwMode="auto">
          <a:xfrm>
            <a:off x="3276600" y="4038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8524" name="Text Box 44"/>
          <p:cNvSpPr txBox="1">
            <a:spLocks noChangeArrowheads="1"/>
          </p:cNvSpPr>
          <p:nvPr/>
        </p:nvSpPr>
        <p:spPr bwMode="auto">
          <a:xfrm>
            <a:off x="3581400" y="3810000"/>
            <a:ext cx="11414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Buys trips from</a:t>
            </a:r>
          </a:p>
        </p:txBody>
      </p:sp>
      <p:cxnSp>
        <p:nvCxnSpPr>
          <p:cNvPr id="148525" name="AutoShape 45"/>
          <p:cNvCxnSpPr>
            <a:cxnSpLocks noChangeShapeType="1"/>
            <a:endCxn id="148485" idx="3"/>
          </p:cNvCxnSpPr>
          <p:nvPr/>
        </p:nvCxnSpPr>
        <p:spPr bwMode="auto">
          <a:xfrm rot="5400000" flipH="1">
            <a:off x="7298531" y="5088732"/>
            <a:ext cx="2181225" cy="4429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8526" name="Line 46"/>
          <p:cNvSpPr>
            <a:spLocks noChangeShapeType="1"/>
          </p:cNvSpPr>
          <p:nvPr/>
        </p:nvSpPr>
        <p:spPr bwMode="auto">
          <a:xfrm flipH="1">
            <a:off x="6781800" y="6400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8527" name="Text Box 47"/>
          <p:cNvSpPr txBox="1">
            <a:spLocks noChangeArrowheads="1"/>
          </p:cNvSpPr>
          <p:nvPr/>
        </p:nvSpPr>
        <p:spPr bwMode="auto">
          <a:xfrm>
            <a:off x="7239000" y="6135688"/>
            <a:ext cx="127793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Also may provide</a:t>
            </a:r>
          </a:p>
          <a:p>
            <a:r>
              <a:rPr lang="en-US"/>
              <a:t> direct services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XPEDITN">
  <a:themeElements>
    <a:clrScheme name="EXPEDITN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EXPEDITN">
      <a:majorFont>
        <a:latin typeface="Tekton"/>
        <a:ea typeface=""/>
        <a:cs typeface=""/>
      </a:majorFont>
      <a:minorFont>
        <a:latin typeface="Tekto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XPEDIT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\\Tliss2\apps\Office2000\PFiles\MSOffice\Template\PDesigns\EXPEDITN.POT</Template>
  <TotalTime>2112</TotalTime>
  <Words>139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Tekton</vt:lpstr>
      <vt:lpstr>Wingdings</vt:lpstr>
      <vt:lpstr>Arial</vt:lpstr>
      <vt:lpstr>Monotype Sorts</vt:lpstr>
      <vt:lpstr>EXPEDITN</vt:lpstr>
      <vt:lpstr>TD Program Concept Chart</vt:lpstr>
    </vt:vector>
  </TitlesOfParts>
  <Company>Commission for the Transportation Disadvantaged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Minority Health Symposium</dc:title>
  <dc:creator>Edward I. Griffin</dc:creator>
  <cp:lastModifiedBy>braimondo</cp:lastModifiedBy>
  <cp:revision>64</cp:revision>
  <cp:lastPrinted>2000-01-21T20:09:44Z</cp:lastPrinted>
  <dcterms:created xsi:type="dcterms:W3CDTF">1999-11-04T20:33:39Z</dcterms:created>
  <dcterms:modified xsi:type="dcterms:W3CDTF">2013-01-14T17:23:13Z</dcterms:modified>
</cp:coreProperties>
</file>